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6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55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79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08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40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485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96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878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24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8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89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38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74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0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62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F4D4-CAA9-4579-87CC-BC5CB63956C7}" type="datetimeFigureOut">
              <a:rPr kumimoji="1" lang="ja-JP" altLang="en-US" smtClean="0"/>
              <a:t>2024/5/7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786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CE204-5A94-BA53-8283-18C75BA3FFF7}"/>
              </a:ext>
            </a:extLst>
          </p:cNvPr>
          <p:cNvSpPr txBox="1"/>
          <p:nvPr/>
        </p:nvSpPr>
        <p:spPr>
          <a:xfrm>
            <a:off x="318444" y="300298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脳筋プログラマーの自己紹介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2850190-0F50-272D-11F1-6FC8BE51D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41" y="300298"/>
            <a:ext cx="3803493" cy="285261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A26E88-E6B6-8D78-F310-9E3DC9F8D5C1}"/>
              </a:ext>
            </a:extLst>
          </p:cNvPr>
          <p:cNvSpPr txBox="1"/>
          <p:nvPr/>
        </p:nvSpPr>
        <p:spPr>
          <a:xfrm>
            <a:off x="422354" y="77147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名前：浜松廉斗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41E277-C685-1396-879F-354EB62CF459}"/>
              </a:ext>
            </a:extLst>
          </p:cNvPr>
          <p:cNvSpPr txBox="1"/>
          <p:nvPr/>
        </p:nvSpPr>
        <p:spPr>
          <a:xfrm>
            <a:off x="422354" y="1180654"/>
            <a:ext cx="6660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学校：福岡情報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32AB5D-22CD-1148-1032-D54512B4D6F7}"/>
              </a:ext>
            </a:extLst>
          </p:cNvPr>
          <p:cNvSpPr txBox="1"/>
          <p:nvPr/>
        </p:nvSpPr>
        <p:spPr>
          <a:xfrm>
            <a:off x="422354" y="2042945"/>
            <a:ext cx="48546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言語経験年月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年、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25E05F-BAC1-23AB-DA0F-BA0527CD86AA}"/>
              </a:ext>
            </a:extLst>
          </p:cNvPr>
          <p:cNvSpPr txBox="1"/>
          <p:nvPr/>
        </p:nvSpPr>
        <p:spPr>
          <a:xfrm>
            <a:off x="422354" y="1602853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ポートフォリオ：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https://x.gd/at8C6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1DCA557-50CE-4069-9354-E63C917D24FB}"/>
              </a:ext>
            </a:extLst>
          </p:cNvPr>
          <p:cNvSpPr txBox="1"/>
          <p:nvPr/>
        </p:nvSpPr>
        <p:spPr>
          <a:xfrm>
            <a:off x="422354" y="302822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チーム制作物の概要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44B7E4-F4E4-4F81-A4ED-245596F704C3}"/>
              </a:ext>
            </a:extLst>
          </p:cNvPr>
          <p:cNvSpPr txBox="1"/>
          <p:nvPr/>
        </p:nvSpPr>
        <p:spPr>
          <a:xfrm>
            <a:off x="6606627" y="3241420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ドラゴンのスペルミスはタイトルの見栄えのため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わざとミスしてます。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80B2A56-2C32-4523-BD37-F55E20A9A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2" y="3914698"/>
            <a:ext cx="4224739" cy="217724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6EADAE-BDDF-4BC3-98FF-743B77CC21CA}"/>
              </a:ext>
            </a:extLst>
          </p:cNvPr>
          <p:cNvSpPr txBox="1"/>
          <p:nvPr/>
        </p:nvSpPr>
        <p:spPr>
          <a:xfrm>
            <a:off x="422354" y="3640883"/>
            <a:ext cx="525817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2023/10/09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2024/02/13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モーションデザイナー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UI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63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FAA54E-D3EA-132D-EDF4-4D0C2360195B}"/>
              </a:ext>
            </a:extLst>
          </p:cNvPr>
          <p:cNvSpPr txBox="1"/>
          <p:nvPr/>
        </p:nvSpPr>
        <p:spPr>
          <a:xfrm>
            <a:off x="333595" y="914113"/>
            <a:ext cx="65678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各状態クラスの遷移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挙動制御を行う抽象クラス、</a:t>
            </a:r>
            <a:r>
              <a:rPr kumimoji="1" lang="en-US" altLang="ja-JP" sz="20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を作成した。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によって各状態を管理するクラス間の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遷移をわかりやすくした。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E10BCD-B3E1-371D-0130-801DBD46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07" y="691636"/>
            <a:ext cx="3794904" cy="333805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5E5B0-8316-6F64-CAF3-C0EBEC79223B}"/>
              </a:ext>
            </a:extLst>
          </p:cNvPr>
          <p:cNvSpPr txBox="1"/>
          <p:nvPr/>
        </p:nvSpPr>
        <p:spPr>
          <a:xfrm>
            <a:off x="8044107" y="321088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StateBase.cs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5FE1D5A-2686-4B93-9AFB-A722DCA5E1CC}"/>
              </a:ext>
            </a:extLst>
          </p:cNvPr>
          <p:cNvSpPr txBox="1"/>
          <p:nvPr/>
        </p:nvSpPr>
        <p:spPr>
          <a:xfrm>
            <a:off x="352989" y="2336526"/>
            <a:ext cx="73661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各状態クラスを内部クラスとして宣言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メリット</a:t>
            </a:r>
            <a:endParaRPr kumimoji="1" lang="en-US" altLang="ja-JP" sz="2400" dirty="0">
              <a:solidFill>
                <a:schemeClr val="bg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フィールドの変数や関数を呼び出すことが出来る。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そのため、他のクラスに必要のない変数や関数を呼び出しを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防いぎ、状態制御関係のバグの発生率が下がった。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コードの肥大化</a:t>
            </a:r>
            <a:endParaRPr kumimoji="1" lang="en-US" altLang="ja-JP" sz="240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コードの肥大化がおこり、可読性の低下と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制作効率を損なうことになったので</a:t>
            </a:r>
            <a:r>
              <a:rPr kumimoji="1" lang="en-US" altLang="ja-JP" sz="20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partial class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使用することにした。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D608350-5EAD-49DF-A7FA-C5F19CEFA462}"/>
              </a:ext>
            </a:extLst>
          </p:cNvPr>
          <p:cNvSpPr txBox="1"/>
          <p:nvPr/>
        </p:nvSpPr>
        <p:spPr>
          <a:xfrm>
            <a:off x="318444" y="300298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　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44C4C0A8-BF94-4AD7-BC3B-DF3BB96BD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07" y="4408442"/>
            <a:ext cx="3619879" cy="207325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D3979F6-3772-453B-9763-920BFB30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78" y="5558362"/>
            <a:ext cx="3794904" cy="9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2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EA9E14-44F4-5A9C-5F65-F6F52127ECDD}"/>
              </a:ext>
            </a:extLst>
          </p:cNvPr>
          <p:cNvSpPr txBox="1"/>
          <p:nvPr/>
        </p:nvSpPr>
        <p:spPr>
          <a:xfrm>
            <a:off x="686889" y="516528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簡易クラス図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568E35-8016-2768-A211-B0E63899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8" y="1224414"/>
            <a:ext cx="7561904" cy="54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7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30B1573-5B80-4627-93FD-D0066B0946D4}"/>
              </a:ext>
            </a:extLst>
          </p:cNvPr>
          <p:cNvSpPr txBox="1"/>
          <p:nvPr/>
        </p:nvSpPr>
        <p:spPr>
          <a:xfrm>
            <a:off x="318444" y="300298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　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ベクトルの活用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198DCBE-A382-46C4-A827-4C7DF4B78AD4}"/>
              </a:ext>
            </a:extLst>
          </p:cNvPr>
          <p:cNvSpPr txBox="1"/>
          <p:nvPr/>
        </p:nvSpPr>
        <p:spPr>
          <a:xfrm>
            <a:off x="613063" y="1077857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スティックの傾きによって左右前後回避する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機能を実装している</a:t>
            </a:r>
          </a:p>
        </p:txBody>
      </p:sp>
      <p:sp>
        <p:nvSpPr>
          <p:cNvPr id="8" name="部分円 7">
            <a:extLst>
              <a:ext uri="{FF2B5EF4-FFF2-40B4-BE49-F238E27FC236}">
                <a16:creationId xmlns:a16="http://schemas.microsoft.com/office/drawing/2014/main" id="{14E229C2-2C1F-4A88-AFFF-FD552C641D25}"/>
              </a:ext>
            </a:extLst>
          </p:cNvPr>
          <p:cNvSpPr/>
          <p:nvPr/>
        </p:nvSpPr>
        <p:spPr>
          <a:xfrm rot="2700000">
            <a:off x="8426187" y="1080553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部分円 8">
            <a:extLst>
              <a:ext uri="{FF2B5EF4-FFF2-40B4-BE49-F238E27FC236}">
                <a16:creationId xmlns:a16="http://schemas.microsoft.com/office/drawing/2014/main" id="{434355B5-7564-4FBF-BC1E-C570C59DB45B}"/>
              </a:ext>
            </a:extLst>
          </p:cNvPr>
          <p:cNvSpPr/>
          <p:nvPr/>
        </p:nvSpPr>
        <p:spPr>
          <a:xfrm rot="13500000">
            <a:off x="8433808" y="1088570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部分円 9">
            <a:extLst>
              <a:ext uri="{FF2B5EF4-FFF2-40B4-BE49-F238E27FC236}">
                <a16:creationId xmlns:a16="http://schemas.microsoft.com/office/drawing/2014/main" id="{8F564B83-6592-40B4-8C83-484AEE64D824}"/>
              </a:ext>
            </a:extLst>
          </p:cNvPr>
          <p:cNvSpPr/>
          <p:nvPr/>
        </p:nvSpPr>
        <p:spPr>
          <a:xfrm rot="8100000">
            <a:off x="8433807" y="1091416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部分円 10">
            <a:extLst>
              <a:ext uri="{FF2B5EF4-FFF2-40B4-BE49-F238E27FC236}">
                <a16:creationId xmlns:a16="http://schemas.microsoft.com/office/drawing/2014/main" id="{7DEA9430-9BFB-4F6B-A3BB-F5EF32495A03}"/>
              </a:ext>
            </a:extLst>
          </p:cNvPr>
          <p:cNvSpPr/>
          <p:nvPr/>
        </p:nvSpPr>
        <p:spPr>
          <a:xfrm rot="18900000">
            <a:off x="8426187" y="1080553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グラフィックス 4" descr="男性 単色塗りつぶし">
            <a:extLst>
              <a:ext uri="{FF2B5EF4-FFF2-40B4-BE49-F238E27FC236}">
                <a16:creationId xmlns:a16="http://schemas.microsoft.com/office/drawing/2014/main" id="{A8D2FF21-CA60-4227-8B2C-CE469B6A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316" y="1660085"/>
            <a:ext cx="1425263" cy="142526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2CE836-C98C-47DE-AFBD-9467D2170F6E}"/>
              </a:ext>
            </a:extLst>
          </p:cNvPr>
          <p:cNvSpPr txBox="1"/>
          <p:nvPr/>
        </p:nvSpPr>
        <p:spPr>
          <a:xfrm>
            <a:off x="8744052" y="2241707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C4DB201-740F-4579-9A72-9554D0B07846}"/>
              </a:ext>
            </a:extLst>
          </p:cNvPr>
          <p:cNvSpPr txBox="1"/>
          <p:nvPr/>
        </p:nvSpPr>
        <p:spPr>
          <a:xfrm>
            <a:off x="10408236" y="2241707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右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D3B0CC-A58C-42A5-82A8-E9AF9002B49D}"/>
              </a:ext>
            </a:extLst>
          </p:cNvPr>
          <p:cNvSpPr txBox="1"/>
          <p:nvPr/>
        </p:nvSpPr>
        <p:spPr>
          <a:xfrm>
            <a:off x="9563859" y="1247134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前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8D0A4-85FA-4A1A-B2D9-DA27CEF1E88E}"/>
              </a:ext>
            </a:extLst>
          </p:cNvPr>
          <p:cNvSpPr txBox="1"/>
          <p:nvPr/>
        </p:nvSpPr>
        <p:spPr>
          <a:xfrm>
            <a:off x="9563860" y="3143824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後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BCE29122-45C0-4BAA-95C0-707900A581F8}"/>
              </a:ext>
            </a:extLst>
          </p:cNvPr>
          <p:cNvSpPr/>
          <p:nvPr/>
        </p:nvSpPr>
        <p:spPr>
          <a:xfrm>
            <a:off x="8539433" y="386770"/>
            <a:ext cx="459291" cy="4592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6AADE3-E597-42C0-B6CF-EDCED39A98F3}"/>
              </a:ext>
            </a:extLst>
          </p:cNvPr>
          <p:cNvSpPr txBox="1"/>
          <p:nvPr/>
        </p:nvSpPr>
        <p:spPr>
          <a:xfrm>
            <a:off x="9045316" y="4639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スティックの傾き</a:t>
            </a: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5E810624-32FF-476D-A68E-CBF3DA199392}"/>
              </a:ext>
            </a:extLst>
          </p:cNvPr>
          <p:cNvSpPr/>
          <p:nvPr/>
        </p:nvSpPr>
        <p:spPr>
          <a:xfrm>
            <a:off x="10129921" y="1200299"/>
            <a:ext cx="459291" cy="4592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81727-E7BA-48DB-B631-ECD4F90D4730}"/>
              </a:ext>
            </a:extLst>
          </p:cNvPr>
          <p:cNvSpPr txBox="1"/>
          <p:nvPr/>
        </p:nvSpPr>
        <p:spPr>
          <a:xfrm>
            <a:off x="7521241" y="3938961"/>
            <a:ext cx="4515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オブジェクトから見て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45°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未満であるため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回避ボタンを押すと前に回避する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647095-7DE8-4A44-8CD9-6E0FFEB6F699}"/>
              </a:ext>
            </a:extLst>
          </p:cNvPr>
          <p:cNvSpPr txBox="1"/>
          <p:nvPr/>
        </p:nvSpPr>
        <p:spPr>
          <a:xfrm>
            <a:off x="608163" y="1847816"/>
            <a:ext cx="6853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キャラクターの正面ベクトルとキャラクターから見て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スティックを傾けたベクトルのなす角を求めました。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そのなす角を求めることによってキャラクターから見て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右に回避するか左にかいひするかを判断しています。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D945CB5-703F-4089-8C29-DC88DCA19DA4}"/>
              </a:ext>
            </a:extLst>
          </p:cNvPr>
          <p:cNvCxnSpPr>
            <a:cxnSpLocks/>
          </p:cNvCxnSpPr>
          <p:nvPr/>
        </p:nvCxnSpPr>
        <p:spPr>
          <a:xfrm flipV="1">
            <a:off x="9771609" y="1077857"/>
            <a:ext cx="0" cy="134049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25B2FA6-770C-47B1-B013-A651ECC78F9E}"/>
              </a:ext>
            </a:extLst>
          </p:cNvPr>
          <p:cNvCxnSpPr>
            <a:cxnSpLocks/>
          </p:cNvCxnSpPr>
          <p:nvPr/>
        </p:nvCxnSpPr>
        <p:spPr>
          <a:xfrm flipV="1">
            <a:off x="9779231" y="1429264"/>
            <a:ext cx="587707" cy="9670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アーチ 27">
            <a:extLst>
              <a:ext uri="{FF2B5EF4-FFF2-40B4-BE49-F238E27FC236}">
                <a16:creationId xmlns:a16="http://schemas.microsoft.com/office/drawing/2014/main" id="{4DBF1770-EB94-40F1-97DE-E1FA6102AA48}"/>
              </a:ext>
            </a:extLst>
          </p:cNvPr>
          <p:cNvSpPr/>
          <p:nvPr/>
        </p:nvSpPr>
        <p:spPr>
          <a:xfrm rot="2251958">
            <a:off x="9229210" y="2031711"/>
            <a:ext cx="914400" cy="914400"/>
          </a:xfrm>
          <a:prstGeom prst="blockArc">
            <a:avLst>
              <a:gd name="adj1" fmla="val 14614070"/>
              <a:gd name="adj2" fmla="val 16060494"/>
              <a:gd name="adj3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76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30B1573-5B80-4627-93FD-D0066B0946D4}"/>
              </a:ext>
            </a:extLst>
          </p:cNvPr>
          <p:cNvSpPr txBox="1"/>
          <p:nvPr/>
        </p:nvSpPr>
        <p:spPr>
          <a:xfrm>
            <a:off x="318444" y="300298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　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ベクトルの活用</a:t>
            </a:r>
            <a:endParaRPr kumimoji="1" lang="ja-JP" altLang="en-US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部分円 7">
            <a:extLst>
              <a:ext uri="{FF2B5EF4-FFF2-40B4-BE49-F238E27FC236}">
                <a16:creationId xmlns:a16="http://schemas.microsoft.com/office/drawing/2014/main" id="{14E229C2-2C1F-4A88-AFFF-FD552C641D25}"/>
              </a:ext>
            </a:extLst>
          </p:cNvPr>
          <p:cNvSpPr/>
          <p:nvPr/>
        </p:nvSpPr>
        <p:spPr>
          <a:xfrm rot="2700000">
            <a:off x="8426187" y="1080553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部分円 8">
            <a:extLst>
              <a:ext uri="{FF2B5EF4-FFF2-40B4-BE49-F238E27FC236}">
                <a16:creationId xmlns:a16="http://schemas.microsoft.com/office/drawing/2014/main" id="{434355B5-7564-4FBF-BC1E-C570C59DB45B}"/>
              </a:ext>
            </a:extLst>
          </p:cNvPr>
          <p:cNvSpPr/>
          <p:nvPr/>
        </p:nvSpPr>
        <p:spPr>
          <a:xfrm rot="13500000">
            <a:off x="8433808" y="1088570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部分円 9">
            <a:extLst>
              <a:ext uri="{FF2B5EF4-FFF2-40B4-BE49-F238E27FC236}">
                <a16:creationId xmlns:a16="http://schemas.microsoft.com/office/drawing/2014/main" id="{8F564B83-6592-40B4-8C83-484AEE64D824}"/>
              </a:ext>
            </a:extLst>
          </p:cNvPr>
          <p:cNvSpPr/>
          <p:nvPr/>
        </p:nvSpPr>
        <p:spPr>
          <a:xfrm rot="8100000">
            <a:off x="8433807" y="1091416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部分円 10">
            <a:extLst>
              <a:ext uri="{FF2B5EF4-FFF2-40B4-BE49-F238E27FC236}">
                <a16:creationId xmlns:a16="http://schemas.microsoft.com/office/drawing/2014/main" id="{7DEA9430-9BFB-4F6B-A3BB-F5EF32495A03}"/>
              </a:ext>
            </a:extLst>
          </p:cNvPr>
          <p:cNvSpPr/>
          <p:nvPr/>
        </p:nvSpPr>
        <p:spPr>
          <a:xfrm rot="18900000">
            <a:off x="8426187" y="1080553"/>
            <a:ext cx="2675606" cy="2675606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グラフィックス 4" descr="男性 単色塗りつぶし">
            <a:extLst>
              <a:ext uri="{FF2B5EF4-FFF2-40B4-BE49-F238E27FC236}">
                <a16:creationId xmlns:a16="http://schemas.microsoft.com/office/drawing/2014/main" id="{A8D2FF21-CA60-4227-8B2C-CE469B6A2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7922" y="1112479"/>
            <a:ext cx="715848" cy="7158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2CE836-C98C-47DE-AFBD-9467D2170F6E}"/>
              </a:ext>
            </a:extLst>
          </p:cNvPr>
          <p:cNvSpPr txBox="1"/>
          <p:nvPr/>
        </p:nvSpPr>
        <p:spPr>
          <a:xfrm>
            <a:off x="8744052" y="2241707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左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C4DB201-740F-4579-9A72-9554D0B07846}"/>
              </a:ext>
            </a:extLst>
          </p:cNvPr>
          <p:cNvSpPr txBox="1"/>
          <p:nvPr/>
        </p:nvSpPr>
        <p:spPr>
          <a:xfrm>
            <a:off x="10408236" y="2241707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右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2D3B0CC-A58C-42A5-82A8-E9AF9002B49D}"/>
              </a:ext>
            </a:extLst>
          </p:cNvPr>
          <p:cNvSpPr txBox="1"/>
          <p:nvPr/>
        </p:nvSpPr>
        <p:spPr>
          <a:xfrm>
            <a:off x="9563859" y="1247134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前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068D0A4-85FA-4A1A-B2D9-DA27CEF1E88E}"/>
              </a:ext>
            </a:extLst>
          </p:cNvPr>
          <p:cNvSpPr txBox="1"/>
          <p:nvPr/>
        </p:nvSpPr>
        <p:spPr>
          <a:xfrm>
            <a:off x="9563860" y="3143824"/>
            <a:ext cx="64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後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C6AADE3-E597-42C0-B6CF-EDCED39A98F3}"/>
              </a:ext>
            </a:extLst>
          </p:cNvPr>
          <p:cNvSpPr txBox="1"/>
          <p:nvPr/>
        </p:nvSpPr>
        <p:spPr>
          <a:xfrm>
            <a:off x="9045316" y="4639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プレイヤーの位置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2A81727-E7BA-48DB-B631-ECD4F90D4730}"/>
              </a:ext>
            </a:extLst>
          </p:cNvPr>
          <p:cNvSpPr txBox="1"/>
          <p:nvPr/>
        </p:nvSpPr>
        <p:spPr>
          <a:xfrm>
            <a:off x="7521241" y="3938961"/>
            <a:ext cx="4515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オブジェクトから見て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45°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未満であるため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回避ボタンを押すと前に回避する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647095-7DE8-4A44-8CD9-6E0FFEB6F699}"/>
              </a:ext>
            </a:extLst>
          </p:cNvPr>
          <p:cNvSpPr txBox="1"/>
          <p:nvPr/>
        </p:nvSpPr>
        <p:spPr>
          <a:xfrm>
            <a:off x="608163" y="1847816"/>
            <a:ext cx="6853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前のスライドで説明したなす角をモンスター側でも実装を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行っている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角度によって次に行う攻撃を絞り込んだ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D945CB5-703F-4089-8C29-DC88DCA19DA4}"/>
              </a:ext>
            </a:extLst>
          </p:cNvPr>
          <p:cNvCxnSpPr>
            <a:cxnSpLocks/>
          </p:cNvCxnSpPr>
          <p:nvPr/>
        </p:nvCxnSpPr>
        <p:spPr>
          <a:xfrm flipV="1">
            <a:off x="9771609" y="1077857"/>
            <a:ext cx="0" cy="134049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25B2FA6-770C-47B1-B013-A651ECC78F9E}"/>
              </a:ext>
            </a:extLst>
          </p:cNvPr>
          <p:cNvCxnSpPr>
            <a:cxnSpLocks/>
          </p:cNvCxnSpPr>
          <p:nvPr/>
        </p:nvCxnSpPr>
        <p:spPr>
          <a:xfrm flipV="1">
            <a:off x="9779231" y="1429264"/>
            <a:ext cx="587707" cy="96708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アーチ 27">
            <a:extLst>
              <a:ext uri="{FF2B5EF4-FFF2-40B4-BE49-F238E27FC236}">
                <a16:creationId xmlns:a16="http://schemas.microsoft.com/office/drawing/2014/main" id="{4DBF1770-EB94-40F1-97DE-E1FA6102AA48}"/>
              </a:ext>
            </a:extLst>
          </p:cNvPr>
          <p:cNvSpPr/>
          <p:nvPr/>
        </p:nvSpPr>
        <p:spPr>
          <a:xfrm rot="2251958">
            <a:off x="9229210" y="2031711"/>
            <a:ext cx="914400" cy="914400"/>
          </a:xfrm>
          <a:prstGeom prst="blockArc">
            <a:avLst>
              <a:gd name="adj1" fmla="val 14614070"/>
              <a:gd name="adj2" fmla="val 16060494"/>
              <a:gd name="adj3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" name="グラフィックス 3" descr="男性 単色塗りつぶし">
            <a:extLst>
              <a:ext uri="{FF2B5EF4-FFF2-40B4-BE49-F238E27FC236}">
                <a16:creationId xmlns:a16="http://schemas.microsoft.com/office/drawing/2014/main" id="{15082464-A978-9C8E-B9E6-C5132E56C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6128" y="267454"/>
            <a:ext cx="715848" cy="71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8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531</TotalTime>
  <Words>403</Words>
  <Application>Microsoft Office PowerPoint</Application>
  <PresentationFormat>ワイド画面</PresentationFormat>
  <Paragraphs>58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メイリオ</vt:lpstr>
      <vt:lpstr>Arial</vt:lpstr>
      <vt:lpstr>Bookman Old Style</vt:lpstr>
      <vt:lpstr>Rockwell</vt:lpstr>
      <vt:lpstr>Damask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23</cp:revision>
  <dcterms:created xsi:type="dcterms:W3CDTF">2024-04-14T10:11:40Z</dcterms:created>
  <dcterms:modified xsi:type="dcterms:W3CDTF">2024-05-06T16:35:11Z</dcterms:modified>
</cp:coreProperties>
</file>